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5" d="100"/>
          <a:sy n="45" d="100"/>
        </p:scale>
        <p:origin x="-13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mi-NZ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8953-AE6E-164C-87BD-AAD27000F662}" type="datetimeFigureOut">
              <a:rPr lang="en-US" smtClean="0"/>
              <a:t>3/07/13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4DE84-E377-8F42-9DDB-932682EC1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657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8953-AE6E-164C-87BD-AAD27000F662}" type="datetimeFigureOut">
              <a:rPr lang="en-US" smtClean="0"/>
              <a:t>3/07/13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4DE84-E377-8F42-9DDB-932682EC1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448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8953-AE6E-164C-87BD-AAD27000F662}" type="datetimeFigureOut">
              <a:rPr lang="en-US" smtClean="0"/>
              <a:t>3/07/13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4DE84-E377-8F42-9DDB-932682EC1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985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8953-AE6E-164C-87BD-AAD27000F662}" type="datetimeFigureOut">
              <a:rPr lang="en-US" smtClean="0"/>
              <a:t>3/07/13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4DE84-E377-8F42-9DDB-932682EC1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575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mi-NZ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8953-AE6E-164C-87BD-AAD27000F662}" type="datetimeFigureOut">
              <a:rPr lang="en-US" smtClean="0"/>
              <a:t>3/07/13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4DE84-E377-8F42-9DDB-932682EC1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216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8953-AE6E-164C-87BD-AAD27000F662}" type="datetimeFigureOut">
              <a:rPr lang="en-US" smtClean="0"/>
              <a:t>3/07/13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4DE84-E377-8F42-9DDB-932682EC1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96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mi-NZ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mi-NZ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8953-AE6E-164C-87BD-AAD27000F662}" type="datetimeFigureOut">
              <a:rPr lang="en-US" smtClean="0"/>
              <a:t>3/07/13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4DE84-E377-8F42-9DDB-932682EC1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962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8953-AE6E-164C-87BD-AAD27000F662}" type="datetimeFigureOut">
              <a:rPr lang="en-US" smtClean="0"/>
              <a:t>3/07/13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4DE84-E377-8F42-9DDB-932682EC1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552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8953-AE6E-164C-87BD-AAD27000F662}" type="datetimeFigureOut">
              <a:rPr lang="en-US" smtClean="0"/>
              <a:t>3/07/13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4DE84-E377-8F42-9DDB-932682EC1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979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mi-N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8953-AE6E-164C-87BD-AAD27000F662}" type="datetimeFigureOut">
              <a:rPr lang="en-US" smtClean="0"/>
              <a:t>3/07/13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4DE84-E377-8F42-9DDB-932682EC1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174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mi-N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8953-AE6E-164C-87BD-AAD27000F662}" type="datetimeFigureOut">
              <a:rPr lang="en-US" smtClean="0"/>
              <a:t>3/07/13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4DE84-E377-8F42-9DDB-932682EC1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44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28953-AE6E-164C-87BD-AAD27000F662}" type="datetimeFigureOut">
              <a:rPr lang="en-US" smtClean="0"/>
              <a:t>3/07/13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4DE84-E377-8F42-9DDB-932682EC1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357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/>
          <p:cNvSpPr/>
          <p:nvPr/>
        </p:nvSpPr>
        <p:spPr bwMode="auto">
          <a:xfrm>
            <a:off x="178130" y="1045029"/>
            <a:ext cx="7908965" cy="5789221"/>
          </a:xfrm>
          <a:prstGeom prst="ellipse">
            <a:avLst/>
          </a:prstGeom>
          <a:gradFill flip="none" rotWithShape="1">
            <a:gsLst>
              <a:gs pos="0">
                <a:srgbClr val="FFCCFF">
                  <a:alpha val="0"/>
                </a:srgbClr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</a:endParaRPr>
          </a:p>
        </p:txBody>
      </p:sp>
      <p:grpSp>
        <p:nvGrpSpPr>
          <p:cNvPr id="1038" name="Group 14"/>
          <p:cNvGrpSpPr>
            <a:grpSpLocks/>
          </p:cNvGrpSpPr>
          <p:nvPr/>
        </p:nvGrpSpPr>
        <p:grpSpPr bwMode="auto">
          <a:xfrm rot="20125674">
            <a:off x="3570412" y="4926585"/>
            <a:ext cx="1255949" cy="181610"/>
            <a:chOff x="3342" y="7319"/>
            <a:chExt cx="2225" cy="440"/>
          </a:xfrm>
        </p:grpSpPr>
        <p:sp>
          <p:nvSpPr>
            <p:cNvPr id="1039" name="Rectangle 15"/>
            <p:cNvSpPr>
              <a:spLocks noChangeArrowheads="1"/>
            </p:cNvSpPr>
            <p:nvPr/>
          </p:nvSpPr>
          <p:spPr bwMode="auto">
            <a:xfrm>
              <a:off x="3342" y="7319"/>
              <a:ext cx="2225" cy="440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0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3490" y="7414"/>
              <a:ext cx="1995" cy="24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en-US" sz="1000" kern="10" spc="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/>
                  <a:latin typeface="Arial"/>
                  <a:cs typeface="Arial"/>
                </a:rPr>
                <a:t>Formative Assessment</a:t>
              </a:r>
              <a:endParaRPr lang="en-US" sz="1000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"/>
                <a:cs typeface="Arial"/>
              </a:endParaRPr>
            </a:p>
          </p:txBody>
        </p:sp>
      </p:grpSp>
      <p:grpSp>
        <p:nvGrpSpPr>
          <p:cNvPr id="1041" name="Group 17"/>
          <p:cNvGrpSpPr>
            <a:grpSpLocks/>
          </p:cNvGrpSpPr>
          <p:nvPr/>
        </p:nvGrpSpPr>
        <p:grpSpPr bwMode="auto">
          <a:xfrm rot="20125674">
            <a:off x="2759124" y="4933570"/>
            <a:ext cx="1255949" cy="181610"/>
            <a:chOff x="3342" y="7319"/>
            <a:chExt cx="2225" cy="440"/>
          </a:xfrm>
        </p:grpSpPr>
        <p:sp>
          <p:nvSpPr>
            <p:cNvPr id="1042" name="Rectangle 18"/>
            <p:cNvSpPr>
              <a:spLocks noChangeArrowheads="1"/>
            </p:cNvSpPr>
            <p:nvPr/>
          </p:nvSpPr>
          <p:spPr bwMode="auto">
            <a:xfrm>
              <a:off x="3342" y="7319"/>
              <a:ext cx="2225" cy="440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3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3490" y="7414"/>
              <a:ext cx="1995" cy="24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en-US" sz="1000" kern="10" spc="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/>
                  <a:latin typeface="Arial"/>
                  <a:cs typeface="Arial"/>
                </a:rPr>
                <a:t>Formative Assessment</a:t>
              </a:r>
              <a:endParaRPr lang="en-US" sz="1000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"/>
                <a:cs typeface="Arial"/>
              </a:endParaRPr>
            </a:p>
          </p:txBody>
        </p:sp>
      </p:grpSp>
      <p:grpSp>
        <p:nvGrpSpPr>
          <p:cNvPr id="1044" name="Group 20"/>
          <p:cNvGrpSpPr>
            <a:grpSpLocks/>
          </p:cNvGrpSpPr>
          <p:nvPr/>
        </p:nvGrpSpPr>
        <p:grpSpPr bwMode="auto">
          <a:xfrm rot="20125674">
            <a:off x="1870303" y="4964685"/>
            <a:ext cx="1255949" cy="181610"/>
            <a:chOff x="3342" y="7319"/>
            <a:chExt cx="2225" cy="440"/>
          </a:xfrm>
        </p:grpSpPr>
        <p:sp>
          <p:nvSpPr>
            <p:cNvPr id="1045" name="Rectangle 21"/>
            <p:cNvSpPr>
              <a:spLocks noChangeArrowheads="1"/>
            </p:cNvSpPr>
            <p:nvPr/>
          </p:nvSpPr>
          <p:spPr bwMode="auto">
            <a:xfrm>
              <a:off x="3342" y="7319"/>
              <a:ext cx="2225" cy="440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6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3490" y="7414"/>
              <a:ext cx="1995" cy="24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en-US" sz="1000" kern="10" spc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/>
                  <a:latin typeface="Arial"/>
                  <a:cs typeface="Arial"/>
                </a:rPr>
                <a:t>Formative Assessment</a:t>
              </a:r>
              <a:endParaRPr lang="en-US" sz="1000" kern="10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"/>
                <a:cs typeface="Arial"/>
              </a:endParaRPr>
            </a:p>
          </p:txBody>
        </p:sp>
      </p:grpSp>
      <p:cxnSp>
        <p:nvCxnSpPr>
          <p:cNvPr id="1049" name="AutoShape 25"/>
          <p:cNvCxnSpPr>
            <a:cxnSpLocks noChangeShapeType="1"/>
          </p:cNvCxnSpPr>
          <p:nvPr/>
        </p:nvCxnSpPr>
        <p:spPr bwMode="auto">
          <a:xfrm flipV="1">
            <a:off x="3382775" y="5138675"/>
            <a:ext cx="0" cy="720090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  <p:cxnSp>
        <p:nvCxnSpPr>
          <p:cNvPr id="1050" name="AutoShape 26"/>
          <p:cNvCxnSpPr>
            <a:cxnSpLocks noChangeShapeType="1"/>
          </p:cNvCxnSpPr>
          <p:nvPr/>
        </p:nvCxnSpPr>
        <p:spPr bwMode="auto">
          <a:xfrm rot="2700000" flipV="1">
            <a:off x="2711624" y="4254120"/>
            <a:ext cx="0" cy="539750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Dot"/>
            <a:round/>
            <a:headEnd/>
            <a:tailEnd type="triangle" w="med" len="med"/>
          </a:ln>
        </p:spPr>
      </p:cxnSp>
      <p:cxnSp>
        <p:nvCxnSpPr>
          <p:cNvPr id="1051" name="AutoShape 27"/>
          <p:cNvCxnSpPr>
            <a:cxnSpLocks noChangeShapeType="1"/>
          </p:cNvCxnSpPr>
          <p:nvPr/>
        </p:nvCxnSpPr>
        <p:spPr bwMode="auto">
          <a:xfrm flipH="1" flipV="1">
            <a:off x="3377060" y="4269360"/>
            <a:ext cx="0" cy="539750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  <p:sp>
        <p:nvSpPr>
          <p:cNvPr id="1052" name="Text Box 28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1741032" y="1674507"/>
            <a:ext cx="1800000" cy="75994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Know your student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Char char="-"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learned experiences</a:t>
            </a:r>
            <a:b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</a:b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- prior knowledge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3" name="Text Box 29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4258788" y="1632300"/>
            <a:ext cx="2225140" cy="1260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Desired learning outcomes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Char char="-"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steps / skills / content required for students to achieve+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tabLst/>
            </a:pPr>
            <a:r>
              <a:rPr lang="en-US" sz="1000" b="1" i="1" dirty="0" err="1" smtClean="0">
                <a:solidFill>
                  <a:srgbClr val="FF0000"/>
                </a:solidFill>
                <a:latin typeface="Calibri" pitchFamily="34" charset="0"/>
              </a:rPr>
              <a:t>ie</a:t>
            </a:r>
            <a:r>
              <a:rPr lang="en-US" sz="1000" b="1" i="1" dirty="0" smtClean="0">
                <a:solidFill>
                  <a:srgbClr val="FF0000"/>
                </a:solidFill>
                <a:latin typeface="Calibri" pitchFamily="34" charset="0"/>
              </a:rPr>
              <a:t>. teach them the rules of the game so they can play it</a:t>
            </a:r>
            <a:endParaRPr kumimoji="0" lang="en-US" sz="10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4" name="Text Box 30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5049345" y="3371769"/>
            <a:ext cx="2111478" cy="14258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Engage student in NEW learning experience</a:t>
            </a:r>
          </a:p>
          <a:p>
            <a:pPr lvl="0" eaLnBrk="1" hangingPunct="1">
              <a:spcAft>
                <a:spcPts val="1000"/>
              </a:spcAft>
              <a:buFontTx/>
              <a:buChar char="-"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New activities / different teaching approaches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b="1" i="1" dirty="0" smtClean="0">
                <a:solidFill>
                  <a:srgbClr val="FF0000"/>
                </a:solidFill>
                <a:latin typeface="Calibri" pitchFamily="34" charset="0"/>
              </a:rPr>
              <a:t>Little will change unless something different happens in the classroom</a:t>
            </a:r>
          </a:p>
        </p:txBody>
      </p:sp>
      <p:sp>
        <p:nvSpPr>
          <p:cNvPr id="1055" name="Text Box 31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2417927" y="3514436"/>
            <a:ext cx="1935162" cy="6921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Teacher Reflection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-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upskilling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/ changing practice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8" name="WordArt 34"/>
          <p:cNvSpPr>
            <a:spLocks noChangeArrowheads="1" noChangeShapeType="1" noTextEdit="1"/>
          </p:cNvSpPr>
          <p:nvPr/>
        </p:nvSpPr>
        <p:spPr bwMode="auto">
          <a:xfrm>
            <a:off x="1432021" y="328117"/>
            <a:ext cx="5384408" cy="2656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rect">
                    <a:fillToRect r="100000" b="100000"/>
                  </a:path>
                </a:gradFill>
                <a:effectLst/>
                <a:latin typeface="Arial Black"/>
              </a:rPr>
              <a:t>CULTURALLY RESPONSIVE CLASSROOM</a:t>
            </a:r>
            <a:endParaRPr lang="en-US" sz="18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path path="rect">
                  <a:fillToRect r="100000" b="100000"/>
                </a:path>
              </a:gradFill>
              <a:effectLst/>
              <a:latin typeface="Arial Black"/>
            </a:endParaRPr>
          </a:p>
        </p:txBody>
      </p: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>
            <a:off x="6070501" y="4806175"/>
            <a:ext cx="0" cy="86400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031" name="AutoShape 7"/>
          <p:cNvCxnSpPr>
            <a:cxnSpLocks noChangeShapeType="1"/>
          </p:cNvCxnSpPr>
          <p:nvPr/>
        </p:nvCxnSpPr>
        <p:spPr bwMode="auto">
          <a:xfrm rot="5400000">
            <a:off x="5158255" y="4782498"/>
            <a:ext cx="0" cy="1800108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032" name="AutoShape 8"/>
          <p:cNvCxnSpPr>
            <a:cxnSpLocks noChangeShapeType="1"/>
          </p:cNvCxnSpPr>
          <p:nvPr/>
        </p:nvCxnSpPr>
        <p:spPr bwMode="auto">
          <a:xfrm flipV="1">
            <a:off x="4257883" y="5143120"/>
            <a:ext cx="0" cy="53975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34" name="AutoShape 10"/>
          <p:cNvCxnSpPr>
            <a:cxnSpLocks noChangeShapeType="1"/>
          </p:cNvCxnSpPr>
          <p:nvPr/>
        </p:nvCxnSpPr>
        <p:spPr bwMode="auto">
          <a:xfrm>
            <a:off x="6071096" y="6018079"/>
            <a:ext cx="0" cy="252000"/>
          </a:xfrm>
          <a:prstGeom prst="straightConnector1">
            <a:avLst/>
          </a:prstGeom>
          <a:noFill/>
          <a:ln w="19050">
            <a:solidFill>
              <a:srgbClr val="000000"/>
            </a:solidFill>
            <a:prstDash val="lgDashDot"/>
            <a:round/>
            <a:headEnd/>
            <a:tailEnd/>
          </a:ln>
        </p:spPr>
      </p:cxnSp>
      <p:cxnSp>
        <p:nvCxnSpPr>
          <p:cNvPr id="1047" name="AutoShape 23"/>
          <p:cNvCxnSpPr>
            <a:cxnSpLocks noChangeShapeType="1"/>
          </p:cNvCxnSpPr>
          <p:nvPr/>
        </p:nvCxnSpPr>
        <p:spPr bwMode="auto">
          <a:xfrm>
            <a:off x="6073058" y="5668795"/>
            <a:ext cx="0" cy="252000"/>
          </a:xfrm>
          <a:prstGeom prst="straightConnector1">
            <a:avLst/>
          </a:prstGeom>
          <a:noFill/>
          <a:ln w="19050">
            <a:solidFill>
              <a:srgbClr val="000000"/>
            </a:solidFill>
            <a:prstDash val="sysDot"/>
            <a:round/>
            <a:headEnd/>
            <a:tailEnd/>
          </a:ln>
        </p:spPr>
      </p:cxnSp>
      <p:cxnSp>
        <p:nvCxnSpPr>
          <p:cNvPr id="1048" name="AutoShape 24"/>
          <p:cNvCxnSpPr>
            <a:cxnSpLocks noChangeShapeType="1"/>
          </p:cNvCxnSpPr>
          <p:nvPr/>
        </p:nvCxnSpPr>
        <p:spPr bwMode="auto">
          <a:xfrm rot="5400000">
            <a:off x="4728865" y="4633957"/>
            <a:ext cx="0" cy="2664000"/>
          </a:xfrm>
          <a:prstGeom prst="straightConnector1">
            <a:avLst/>
          </a:prstGeom>
          <a:noFill/>
          <a:ln w="19050">
            <a:solidFill>
              <a:srgbClr val="000000"/>
            </a:solidFill>
            <a:prstDash val="sysDot"/>
            <a:round/>
            <a:headEnd/>
            <a:tailEnd/>
          </a:ln>
        </p:spPr>
      </p:cxnSp>
      <p:cxnSp>
        <p:nvCxnSpPr>
          <p:cNvPr id="50" name="AutoShape 9"/>
          <p:cNvCxnSpPr>
            <a:cxnSpLocks noChangeShapeType="1"/>
          </p:cNvCxnSpPr>
          <p:nvPr/>
        </p:nvCxnSpPr>
        <p:spPr bwMode="auto">
          <a:xfrm rot="18900000" flipH="1" flipV="1">
            <a:off x="4009804" y="4249676"/>
            <a:ext cx="0" cy="53975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51" name="AutoShape 11"/>
          <p:cNvCxnSpPr>
            <a:cxnSpLocks noChangeShapeType="1"/>
          </p:cNvCxnSpPr>
          <p:nvPr/>
        </p:nvCxnSpPr>
        <p:spPr bwMode="auto">
          <a:xfrm rot="5400000">
            <a:off x="4325115" y="4513395"/>
            <a:ext cx="0" cy="3492000"/>
          </a:xfrm>
          <a:prstGeom prst="straightConnector1">
            <a:avLst/>
          </a:prstGeom>
          <a:noFill/>
          <a:ln w="19050">
            <a:solidFill>
              <a:srgbClr val="000000"/>
            </a:solidFill>
            <a:prstDash val="lgDashDot"/>
            <a:round/>
            <a:headEnd/>
            <a:tailEnd/>
          </a:ln>
        </p:spPr>
      </p:cxnSp>
      <p:cxnSp>
        <p:nvCxnSpPr>
          <p:cNvPr id="52" name="AutoShape 12"/>
          <p:cNvCxnSpPr>
            <a:cxnSpLocks noChangeShapeType="1"/>
          </p:cNvCxnSpPr>
          <p:nvPr/>
        </p:nvCxnSpPr>
        <p:spPr bwMode="auto">
          <a:xfrm flipV="1">
            <a:off x="2547616" y="5162805"/>
            <a:ext cx="0" cy="1044000"/>
          </a:xfrm>
          <a:prstGeom prst="straightConnector1">
            <a:avLst/>
          </a:prstGeom>
          <a:noFill/>
          <a:ln w="19050">
            <a:solidFill>
              <a:srgbClr val="000000"/>
            </a:solidFill>
            <a:prstDash val="lgDashDot"/>
            <a:round/>
            <a:headEnd/>
            <a:tailEnd type="triangle" w="med" len="med"/>
          </a:ln>
        </p:spPr>
      </p:cxnSp>
      <p:cxnSp>
        <p:nvCxnSpPr>
          <p:cNvPr id="53" name="AutoShape 25"/>
          <p:cNvCxnSpPr>
            <a:cxnSpLocks noChangeShapeType="1"/>
          </p:cNvCxnSpPr>
          <p:nvPr/>
        </p:nvCxnSpPr>
        <p:spPr bwMode="auto">
          <a:xfrm flipV="1">
            <a:off x="3394651" y="5138676"/>
            <a:ext cx="0" cy="828000"/>
          </a:xfrm>
          <a:prstGeom prst="straightConnector1">
            <a:avLst/>
          </a:prstGeom>
          <a:noFill/>
          <a:ln w="19050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</p:cxnSp>
      <p:cxnSp>
        <p:nvCxnSpPr>
          <p:cNvPr id="54" name="AutoShape 26"/>
          <p:cNvCxnSpPr>
            <a:cxnSpLocks noChangeShapeType="1"/>
          </p:cNvCxnSpPr>
          <p:nvPr/>
        </p:nvCxnSpPr>
        <p:spPr bwMode="auto">
          <a:xfrm rot="2700000" flipV="1">
            <a:off x="2723500" y="4254121"/>
            <a:ext cx="0" cy="539750"/>
          </a:xfrm>
          <a:prstGeom prst="straightConnector1">
            <a:avLst/>
          </a:prstGeom>
          <a:noFill/>
          <a:ln w="19050">
            <a:solidFill>
              <a:srgbClr val="000000"/>
            </a:solidFill>
            <a:prstDash val="dashDot"/>
            <a:round/>
            <a:headEnd/>
            <a:tailEnd type="triangle" w="med" len="med"/>
          </a:ln>
        </p:spPr>
      </p:cxnSp>
      <p:cxnSp>
        <p:nvCxnSpPr>
          <p:cNvPr id="55" name="AutoShape 27"/>
          <p:cNvCxnSpPr>
            <a:cxnSpLocks noChangeShapeType="1"/>
          </p:cNvCxnSpPr>
          <p:nvPr/>
        </p:nvCxnSpPr>
        <p:spPr bwMode="auto">
          <a:xfrm flipH="1" flipV="1">
            <a:off x="3388936" y="4269361"/>
            <a:ext cx="0" cy="539750"/>
          </a:xfrm>
          <a:prstGeom prst="straightConnector1">
            <a:avLst/>
          </a:prstGeom>
          <a:noFill/>
          <a:ln w="19050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</p:cxnSp>
      <p:sp>
        <p:nvSpPr>
          <p:cNvPr id="1059" name="Rectangle 35"/>
          <p:cNvSpPr>
            <a:spLocks noChangeArrowheads="1"/>
          </p:cNvSpPr>
          <p:nvPr/>
        </p:nvSpPr>
        <p:spPr bwMode="auto">
          <a:xfrm>
            <a:off x="2600699" y="1175544"/>
            <a:ext cx="302821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'He </a:t>
            </a:r>
            <a:r>
              <a:rPr kumimoji="0" lang="en-US" sz="11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pito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1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mata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he mea </a:t>
            </a:r>
            <a:r>
              <a:rPr kumimoji="0" lang="en-US" sz="11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angitu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1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tō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1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ia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1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ākonga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‘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b="1" dirty="0" smtClean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Each student is an opportunity NOT a challenge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cxnSp>
        <p:nvCxnSpPr>
          <p:cNvPr id="62" name="AutoShape 9"/>
          <p:cNvCxnSpPr>
            <a:cxnSpLocks noChangeShapeType="1"/>
          </p:cNvCxnSpPr>
          <p:nvPr/>
        </p:nvCxnSpPr>
        <p:spPr bwMode="auto">
          <a:xfrm flipV="1">
            <a:off x="4405746" y="3598223"/>
            <a:ext cx="612000" cy="95003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64" name="AutoShape 27"/>
          <p:cNvCxnSpPr>
            <a:cxnSpLocks noChangeShapeType="1"/>
          </p:cNvCxnSpPr>
          <p:nvPr/>
        </p:nvCxnSpPr>
        <p:spPr bwMode="auto">
          <a:xfrm flipV="1">
            <a:off x="4431987" y="3811976"/>
            <a:ext cx="543776" cy="180000"/>
          </a:xfrm>
          <a:prstGeom prst="straightConnector1">
            <a:avLst/>
          </a:prstGeom>
          <a:noFill/>
          <a:ln w="19050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</p:cxnSp>
      <p:cxnSp>
        <p:nvCxnSpPr>
          <p:cNvPr id="66" name="AutoShape 26"/>
          <p:cNvCxnSpPr>
            <a:cxnSpLocks noChangeShapeType="1"/>
          </p:cNvCxnSpPr>
          <p:nvPr/>
        </p:nvCxnSpPr>
        <p:spPr bwMode="auto">
          <a:xfrm flipH="1" flipV="1">
            <a:off x="1258800" y="3562605"/>
            <a:ext cx="1152000" cy="10219"/>
          </a:xfrm>
          <a:prstGeom prst="straightConnector1">
            <a:avLst/>
          </a:prstGeom>
          <a:noFill/>
          <a:ln w="19050">
            <a:solidFill>
              <a:srgbClr val="000000"/>
            </a:solidFill>
            <a:prstDash val="dashDot"/>
            <a:round/>
            <a:headEnd/>
            <a:tailEnd type="triangle" w="med" len="med"/>
          </a:ln>
        </p:spPr>
      </p:cxnSp>
      <p:sp>
        <p:nvSpPr>
          <p:cNvPr id="72" name="Left-Right Arrow 71"/>
          <p:cNvSpPr/>
          <p:nvPr/>
        </p:nvSpPr>
        <p:spPr bwMode="auto">
          <a:xfrm rot="10800000">
            <a:off x="3642766" y="1938229"/>
            <a:ext cx="430886" cy="193532"/>
          </a:xfrm>
          <a:prstGeom prst="left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</a:endParaRPr>
          </a:p>
        </p:txBody>
      </p:sp>
      <p:sp>
        <p:nvSpPr>
          <p:cNvPr id="73" name="Left-Right Arrow 72"/>
          <p:cNvSpPr/>
          <p:nvPr/>
        </p:nvSpPr>
        <p:spPr bwMode="auto">
          <a:xfrm rot="5400000">
            <a:off x="5588340" y="3040648"/>
            <a:ext cx="430886" cy="193532"/>
          </a:xfrm>
          <a:prstGeom prst="left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</a:endParaRPr>
          </a:p>
        </p:txBody>
      </p:sp>
      <p:sp>
        <p:nvSpPr>
          <p:cNvPr id="74" name="Left-Right Arrow 73"/>
          <p:cNvSpPr/>
          <p:nvPr/>
        </p:nvSpPr>
        <p:spPr bwMode="auto">
          <a:xfrm rot="5400000">
            <a:off x="2520848" y="2980972"/>
            <a:ext cx="648000" cy="193532"/>
          </a:xfrm>
          <a:prstGeom prst="left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</a:endParaRPr>
          </a:p>
        </p:txBody>
      </p:sp>
      <p:grpSp>
        <p:nvGrpSpPr>
          <p:cNvPr id="1060" name="Group 36"/>
          <p:cNvGrpSpPr>
            <a:grpSpLocks/>
          </p:cNvGrpSpPr>
          <p:nvPr/>
        </p:nvGrpSpPr>
        <p:grpSpPr bwMode="auto">
          <a:xfrm>
            <a:off x="390400" y="3328329"/>
            <a:ext cx="1257300" cy="182563"/>
            <a:chOff x="541" y="5320"/>
            <a:chExt cx="1978" cy="286"/>
          </a:xfrm>
        </p:grpSpPr>
        <p:sp>
          <p:nvSpPr>
            <p:cNvPr id="1061" name="Rectangle 37"/>
            <p:cNvSpPr>
              <a:spLocks noChangeArrowheads="1"/>
            </p:cNvSpPr>
            <p:nvPr/>
          </p:nvSpPr>
          <p:spPr bwMode="auto">
            <a:xfrm rot="20125674">
              <a:off x="541" y="5320"/>
              <a:ext cx="1978" cy="28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2" name="WordArt 38"/>
            <p:cNvSpPr>
              <a:spLocks noChangeArrowheads="1" noChangeShapeType="1" noTextEdit="1"/>
            </p:cNvSpPr>
            <p:nvPr/>
          </p:nvSpPr>
          <p:spPr bwMode="auto">
            <a:xfrm rot="20125674">
              <a:off x="651" y="5369"/>
              <a:ext cx="1773" cy="15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en-US" sz="1000" kern="10" spc="0" dirty="0" smtClean="0"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/>
                  <a:latin typeface="Arial"/>
                  <a:cs typeface="Arial"/>
                  <a:hlinkClick r:id="" action="ppaction://noaction"/>
                </a:rPr>
                <a:t>Summative</a:t>
              </a:r>
              <a:r>
                <a:rPr lang="en-US" sz="1000" kern="10" spc="0" dirty="0" smtClean="0"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/>
                  <a:latin typeface="Arial"/>
                  <a:cs typeface="Arial"/>
                </a:rPr>
                <a:t> Assessment</a:t>
              </a:r>
              <a:endParaRPr lang="en-US" sz="1000" kern="10" spc="0" dirty="0">
                <a:ln w="952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"/>
                <a:cs typeface="Arial"/>
              </a:endParaRPr>
            </a:p>
          </p:txBody>
        </p:sp>
      </p:grpSp>
      <p:sp>
        <p:nvSpPr>
          <p:cNvPr id="78" name="Rectangle 77"/>
          <p:cNvSpPr/>
          <p:nvPr/>
        </p:nvSpPr>
        <p:spPr>
          <a:xfrm>
            <a:off x="1151905" y="3547900"/>
            <a:ext cx="131816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i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ONLY when the students are ready</a:t>
            </a:r>
          </a:p>
        </p:txBody>
      </p:sp>
      <p:sp>
        <p:nvSpPr>
          <p:cNvPr id="44" name="WordArt 3"/>
          <p:cNvSpPr>
            <a:spLocks noChangeArrowheads="1" noChangeShapeType="1" noTextEdit="1"/>
          </p:cNvSpPr>
          <p:nvPr/>
        </p:nvSpPr>
        <p:spPr bwMode="auto">
          <a:xfrm>
            <a:off x="2230563" y="706031"/>
            <a:ext cx="3810000" cy="219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12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00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/>
                <a:latin typeface="Arial Black"/>
              </a:rPr>
              <a:t>productive learning relationships established</a:t>
            </a:r>
            <a:endParaRPr lang="en-US" sz="12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0000"/>
                  </a:gs>
                  <a:gs pos="100000">
                    <a:srgbClr val="FF0000"/>
                  </a:gs>
                </a:gsLst>
                <a:lin ang="5400000" scaled="1"/>
              </a:gradFill>
              <a:effectLst/>
              <a:latin typeface="Arial Black"/>
            </a:endParaRPr>
          </a:p>
        </p:txBody>
      </p:sp>
      <p:sp>
        <p:nvSpPr>
          <p:cNvPr id="46" name="Left-Right Arrow 45"/>
          <p:cNvSpPr/>
          <p:nvPr/>
        </p:nvSpPr>
        <p:spPr bwMode="auto">
          <a:xfrm rot="7578684">
            <a:off x="1424282" y="2688724"/>
            <a:ext cx="576000" cy="193532"/>
          </a:xfrm>
          <a:prstGeom prst="left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88989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7070</TotalTime>
  <Words>105</Words>
  <Application>Microsoft Macintosh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Auckland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Pitu</dc:creator>
  <cp:lastModifiedBy>Siliva Gaugatao</cp:lastModifiedBy>
  <cp:revision>2</cp:revision>
  <dcterms:created xsi:type="dcterms:W3CDTF">2013-07-03T00:11:05Z</dcterms:created>
  <dcterms:modified xsi:type="dcterms:W3CDTF">2013-07-07T22:30:36Z</dcterms:modified>
</cp:coreProperties>
</file>